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6" r:id="rId3"/>
    <p:sldId id="262" r:id="rId4"/>
    <p:sldId id="265" r:id="rId5"/>
    <p:sldId id="266" r:id="rId6"/>
    <p:sldId id="267" r:id="rId7"/>
    <p:sldId id="268" r:id="rId8"/>
    <p:sldId id="269" r:id="rId9"/>
    <p:sldId id="270" r:id="rId10"/>
    <p:sldId id="272" r:id="rId11"/>
    <p:sldId id="271" r:id="rId12"/>
    <p:sldId id="273" r:id="rId13"/>
    <p:sldId id="274" r:id="rId14"/>
    <p:sldId id="277" r:id="rId15"/>
    <p:sldId id="275" r:id="rId16"/>
    <p:sldId id="257" r:id="rId17"/>
    <p:sldId id="258" r:id="rId18"/>
    <p:sldId id="259" r:id="rId19"/>
    <p:sldId id="260" r:id="rId20"/>
    <p:sldId id="261" r:id="rId21"/>
    <p:sldId id="263" r:id="rId22"/>
    <p:sldId id="264"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varScale="1">
        <p:scale>
          <a:sx n="80" d="100"/>
          <a:sy n="80" d="100"/>
        </p:scale>
        <p:origin x="136"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a:t>Click to edit Master title style</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078D1BA-15C3-4B32-B937-60A69A19A950}" type="datetimeFigureOut">
              <a:rPr lang="en-IN" smtClean="0"/>
              <a:t>05-02-2022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1D4302-8586-43FB-A87B-0190B619293E}" type="slidenum">
              <a:rPr lang="en-IN" smtClean="0"/>
              <a:t>‹#›</a:t>
            </a:fld>
            <a:endParaRPr lang="en-IN"/>
          </a:p>
        </p:txBody>
      </p:sp>
    </p:spTree>
    <p:extLst>
      <p:ext uri="{BB962C8B-B14F-4D97-AF65-F5344CB8AC3E}">
        <p14:creationId xmlns:p14="http://schemas.microsoft.com/office/powerpoint/2010/main" val="29254264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078D1BA-15C3-4B32-B937-60A69A19A950}" type="datetimeFigureOut">
              <a:rPr lang="en-IN" smtClean="0"/>
              <a:t>05-02-2022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1D4302-8586-43FB-A87B-0190B619293E}" type="slidenum">
              <a:rPr lang="en-IN" smtClean="0"/>
              <a:t>‹#›</a:t>
            </a:fld>
            <a:endParaRPr lang="en-IN"/>
          </a:p>
        </p:txBody>
      </p:sp>
    </p:spTree>
    <p:extLst>
      <p:ext uri="{BB962C8B-B14F-4D97-AF65-F5344CB8AC3E}">
        <p14:creationId xmlns:p14="http://schemas.microsoft.com/office/powerpoint/2010/main" val="41825204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2078D1BA-15C3-4B32-B937-60A69A19A950}" type="datetimeFigureOut">
              <a:rPr lang="en-IN" smtClean="0"/>
              <a:t>05-02-2022</a:t>
            </a:fld>
            <a:endParaRPr lang="en-IN"/>
          </a:p>
        </p:txBody>
      </p:sp>
      <p:sp>
        <p:nvSpPr>
          <p:cNvPr id="5" name="Footer Placeholder 4"/>
          <p:cNvSpPr>
            <a:spLocks noGrp="1"/>
          </p:cNvSpPr>
          <p:nvPr>
            <p:ph type="ftr" sz="quarter" idx="11"/>
          </p:nvPr>
        </p:nvSpPr>
        <p:spPr>
          <a:xfrm>
            <a:off x="3776135" y="6422854"/>
            <a:ext cx="4279669" cy="365125"/>
          </a:xfrm>
        </p:spPr>
        <p:txBody>
          <a:bodyPr/>
          <a:lstStyle/>
          <a:p>
            <a:endParaRPr lang="en-IN"/>
          </a:p>
        </p:txBody>
      </p:sp>
      <p:sp>
        <p:nvSpPr>
          <p:cNvPr id="6" name="Slide Number Placeholder 5"/>
          <p:cNvSpPr>
            <a:spLocks noGrp="1"/>
          </p:cNvSpPr>
          <p:nvPr>
            <p:ph type="sldNum" sz="quarter" idx="12"/>
          </p:nvPr>
        </p:nvSpPr>
        <p:spPr>
          <a:xfrm>
            <a:off x="8073048" y="6422854"/>
            <a:ext cx="879759" cy="365125"/>
          </a:xfrm>
        </p:spPr>
        <p:txBody>
          <a:bodyPr/>
          <a:lstStyle/>
          <a:p>
            <a:fld id="{E71D4302-8586-43FB-A87B-0190B619293E}" type="slidenum">
              <a:rPr lang="en-IN" smtClean="0"/>
              <a:t>‹#›</a:t>
            </a:fld>
            <a:endParaRPr lang="en-IN"/>
          </a:p>
        </p:txBody>
      </p:sp>
    </p:spTree>
    <p:extLst>
      <p:ext uri="{BB962C8B-B14F-4D97-AF65-F5344CB8AC3E}">
        <p14:creationId xmlns:p14="http://schemas.microsoft.com/office/powerpoint/2010/main" val="3398631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078D1BA-15C3-4B32-B937-60A69A19A950}" type="datetimeFigureOut">
              <a:rPr lang="en-IN" smtClean="0"/>
              <a:t>05-02-2022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1D4302-8586-43FB-A87B-0190B619293E}" type="slidenum">
              <a:rPr lang="en-IN" smtClean="0"/>
              <a:t>‹#›</a:t>
            </a:fld>
            <a:endParaRPr lang="en-IN"/>
          </a:p>
        </p:txBody>
      </p:sp>
    </p:spTree>
    <p:extLst>
      <p:ext uri="{BB962C8B-B14F-4D97-AF65-F5344CB8AC3E}">
        <p14:creationId xmlns:p14="http://schemas.microsoft.com/office/powerpoint/2010/main" val="3159187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2078D1BA-15C3-4B32-B937-60A69A19A950}" type="datetimeFigureOut">
              <a:rPr lang="en-IN" smtClean="0"/>
              <a:t>05-02-2022</a:t>
            </a:fld>
            <a:endParaRPr lang="en-IN"/>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IN"/>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E71D4302-8586-43FB-A87B-0190B619293E}" type="slidenum">
              <a:rPr lang="en-IN" smtClean="0"/>
              <a:t>‹#›</a:t>
            </a:fld>
            <a:endParaRPr lang="en-IN"/>
          </a:p>
        </p:txBody>
      </p:sp>
    </p:spTree>
    <p:extLst>
      <p:ext uri="{BB962C8B-B14F-4D97-AF65-F5344CB8AC3E}">
        <p14:creationId xmlns:p14="http://schemas.microsoft.com/office/powerpoint/2010/main" val="1210990220"/>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078D1BA-15C3-4B32-B937-60A69A19A950}" type="datetimeFigureOut">
              <a:rPr lang="en-IN" smtClean="0"/>
              <a:t>05-02-2022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71D4302-8586-43FB-A87B-0190B619293E}" type="slidenum">
              <a:rPr lang="en-IN" smtClean="0"/>
              <a:t>‹#›</a:t>
            </a:fld>
            <a:endParaRPr lang="en-IN"/>
          </a:p>
        </p:txBody>
      </p:sp>
    </p:spTree>
    <p:extLst>
      <p:ext uri="{BB962C8B-B14F-4D97-AF65-F5344CB8AC3E}">
        <p14:creationId xmlns:p14="http://schemas.microsoft.com/office/powerpoint/2010/main" val="21661644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078D1BA-15C3-4B32-B937-60A69A19A950}" type="datetimeFigureOut">
              <a:rPr lang="en-IN" smtClean="0"/>
              <a:t>05-02-2022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71D4302-8586-43FB-A87B-0190B619293E}" type="slidenum">
              <a:rPr lang="en-IN" smtClean="0"/>
              <a:t>‹#›</a:t>
            </a:fld>
            <a:endParaRPr lang="en-IN"/>
          </a:p>
        </p:txBody>
      </p:sp>
    </p:spTree>
    <p:extLst>
      <p:ext uri="{BB962C8B-B14F-4D97-AF65-F5344CB8AC3E}">
        <p14:creationId xmlns:p14="http://schemas.microsoft.com/office/powerpoint/2010/main" val="28612568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078D1BA-15C3-4B32-B937-60A69A19A950}" type="datetimeFigureOut">
              <a:rPr lang="en-IN" smtClean="0"/>
              <a:t>05-02-2022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71D4302-8586-43FB-A87B-0190B619293E}" type="slidenum">
              <a:rPr lang="en-IN" smtClean="0"/>
              <a:t>‹#›</a:t>
            </a:fld>
            <a:endParaRPr lang="en-IN"/>
          </a:p>
        </p:txBody>
      </p:sp>
    </p:spTree>
    <p:extLst>
      <p:ext uri="{BB962C8B-B14F-4D97-AF65-F5344CB8AC3E}">
        <p14:creationId xmlns:p14="http://schemas.microsoft.com/office/powerpoint/2010/main" val="29492672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78D1BA-15C3-4B32-B937-60A69A19A950}" type="datetimeFigureOut">
              <a:rPr lang="en-IN" smtClean="0"/>
              <a:t>05-02-2022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71D4302-8586-43FB-A87B-0190B619293E}" type="slidenum">
              <a:rPr lang="en-IN" smtClean="0"/>
              <a:t>‹#›</a:t>
            </a:fld>
            <a:endParaRPr lang="en-IN"/>
          </a:p>
        </p:txBody>
      </p:sp>
    </p:spTree>
    <p:extLst>
      <p:ext uri="{BB962C8B-B14F-4D97-AF65-F5344CB8AC3E}">
        <p14:creationId xmlns:p14="http://schemas.microsoft.com/office/powerpoint/2010/main" val="481585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078D1BA-15C3-4B32-B937-60A69A19A950}" type="datetimeFigureOut">
              <a:rPr lang="en-IN" smtClean="0"/>
              <a:t>05-02-2022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71D4302-8586-43FB-A87B-0190B619293E}" type="slidenum">
              <a:rPr lang="en-IN" smtClean="0"/>
              <a:t>‹#›</a:t>
            </a:fld>
            <a:endParaRPr lang="en-IN"/>
          </a:p>
        </p:txBody>
      </p:sp>
    </p:spTree>
    <p:extLst>
      <p:ext uri="{BB962C8B-B14F-4D97-AF65-F5344CB8AC3E}">
        <p14:creationId xmlns:p14="http://schemas.microsoft.com/office/powerpoint/2010/main" val="2226140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2078D1BA-15C3-4B32-B937-60A69A19A950}" type="datetimeFigureOut">
              <a:rPr lang="en-IN" smtClean="0"/>
              <a:t>05-02-2022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71D4302-8586-43FB-A87B-0190B619293E}" type="slidenum">
              <a:rPr lang="en-IN" smtClean="0"/>
              <a:t>‹#›</a:t>
            </a:fld>
            <a:endParaRPr lang="en-IN"/>
          </a:p>
        </p:txBody>
      </p:sp>
    </p:spTree>
    <p:extLst>
      <p:ext uri="{BB962C8B-B14F-4D97-AF65-F5344CB8AC3E}">
        <p14:creationId xmlns:p14="http://schemas.microsoft.com/office/powerpoint/2010/main" val="22581684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2078D1BA-15C3-4B32-B937-60A69A19A950}" type="datetimeFigureOut">
              <a:rPr lang="en-IN" smtClean="0"/>
              <a:t>05-02-2022</a:t>
            </a:fld>
            <a:endParaRPr lang="en-IN"/>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IN"/>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E71D4302-8586-43FB-A87B-0190B619293E}" type="slidenum">
              <a:rPr lang="en-IN" smtClean="0"/>
              <a:t>‹#›</a:t>
            </a:fld>
            <a:endParaRPr lang="en-IN"/>
          </a:p>
        </p:txBody>
      </p:sp>
    </p:spTree>
    <p:extLst>
      <p:ext uri="{BB962C8B-B14F-4D97-AF65-F5344CB8AC3E}">
        <p14:creationId xmlns:p14="http://schemas.microsoft.com/office/powerpoint/2010/main" val="425613686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AC738-02B3-4F46-B8B1-CF982C448E67}"/>
              </a:ext>
            </a:extLst>
          </p:cNvPr>
          <p:cNvSpPr>
            <a:spLocks noGrp="1"/>
          </p:cNvSpPr>
          <p:nvPr>
            <p:ph type="ctrTitle"/>
          </p:nvPr>
        </p:nvSpPr>
        <p:spPr/>
        <p:txBody>
          <a:bodyPr>
            <a:normAutofit/>
          </a:bodyPr>
          <a:lstStyle/>
          <a:p>
            <a:r>
              <a:rPr lang="en-IN" sz="4000" b="1" dirty="0"/>
              <a:t>Cross cultural communication</a:t>
            </a:r>
          </a:p>
        </p:txBody>
      </p:sp>
      <p:sp>
        <p:nvSpPr>
          <p:cNvPr id="3" name="Subtitle 2">
            <a:extLst>
              <a:ext uri="{FF2B5EF4-FFF2-40B4-BE49-F238E27FC236}">
                <a16:creationId xmlns:a16="http://schemas.microsoft.com/office/drawing/2014/main" id="{D7E8C92C-F818-470E-8930-C5C89C8C8039}"/>
              </a:ext>
            </a:extLst>
          </p:cNvPr>
          <p:cNvSpPr>
            <a:spLocks noGrp="1"/>
          </p:cNvSpPr>
          <p:nvPr>
            <p:ph type="subTitle" idx="1"/>
          </p:nvPr>
        </p:nvSpPr>
        <p:spPr/>
        <p:txBody>
          <a:bodyPr/>
          <a:lstStyle/>
          <a:p>
            <a:endParaRPr lang="en-IN" dirty="0"/>
          </a:p>
          <a:p>
            <a:r>
              <a:rPr lang="en-IN" dirty="0"/>
              <a:t>Dr. V.K. Karthika</a:t>
            </a:r>
          </a:p>
        </p:txBody>
      </p:sp>
    </p:spTree>
    <p:extLst>
      <p:ext uri="{BB962C8B-B14F-4D97-AF65-F5344CB8AC3E}">
        <p14:creationId xmlns:p14="http://schemas.microsoft.com/office/powerpoint/2010/main" val="17214042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4D64D-1DC4-42B8-97D3-B2BCF04B198D}"/>
              </a:ext>
            </a:extLst>
          </p:cNvPr>
          <p:cNvSpPr>
            <a:spLocks noGrp="1"/>
          </p:cNvSpPr>
          <p:nvPr>
            <p:ph type="title"/>
          </p:nvPr>
        </p:nvSpPr>
        <p:spPr/>
        <p:txBody>
          <a:bodyPr/>
          <a:lstStyle/>
          <a:p>
            <a:r>
              <a:rPr lang="en-IN" b="1" dirty="0"/>
              <a:t>Collectivism and Individualism </a:t>
            </a:r>
            <a:endParaRPr lang="en-IN" dirty="0"/>
          </a:p>
        </p:txBody>
      </p:sp>
      <p:pic>
        <p:nvPicPr>
          <p:cNvPr id="6" name="Content Placeholder 5">
            <a:extLst>
              <a:ext uri="{FF2B5EF4-FFF2-40B4-BE49-F238E27FC236}">
                <a16:creationId xmlns:a16="http://schemas.microsoft.com/office/drawing/2014/main" id="{A25B3BBA-D20F-4DE6-9CC8-3BBAFBE2A199}"/>
              </a:ext>
            </a:extLst>
          </p:cNvPr>
          <p:cNvPicPr>
            <a:picLocks noGrp="1" noChangeAspect="1"/>
          </p:cNvPicPr>
          <p:nvPr>
            <p:ph idx="1"/>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203325" y="2268018"/>
            <a:ext cx="9783763" cy="3862438"/>
          </a:xfrm>
          <a:prstGeom prst="rect">
            <a:avLst/>
          </a:prstGeom>
          <a:ln>
            <a:noFill/>
          </a:ln>
          <a:effectLst>
            <a:softEdge rad="112500"/>
          </a:effectLst>
        </p:spPr>
      </p:pic>
    </p:spTree>
    <p:extLst>
      <p:ext uri="{BB962C8B-B14F-4D97-AF65-F5344CB8AC3E}">
        <p14:creationId xmlns:p14="http://schemas.microsoft.com/office/powerpoint/2010/main" val="5718258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3FBDB0-46B8-4CA4-A447-DC64B2F8D792}"/>
              </a:ext>
            </a:extLst>
          </p:cNvPr>
          <p:cNvSpPr>
            <a:spLocks noGrp="1"/>
          </p:cNvSpPr>
          <p:nvPr>
            <p:ph type="title"/>
          </p:nvPr>
        </p:nvSpPr>
        <p:spPr/>
        <p:txBody>
          <a:bodyPr>
            <a:normAutofit/>
          </a:bodyPr>
          <a:lstStyle/>
          <a:p>
            <a:r>
              <a:rPr lang="en-IN" sz="3200" b="1" dirty="0"/>
              <a:t>Collectivism and Individualism world map</a:t>
            </a:r>
          </a:p>
        </p:txBody>
      </p:sp>
      <p:pic>
        <p:nvPicPr>
          <p:cNvPr id="6" name="Content Placeholder 5">
            <a:extLst>
              <a:ext uri="{FF2B5EF4-FFF2-40B4-BE49-F238E27FC236}">
                <a16:creationId xmlns:a16="http://schemas.microsoft.com/office/drawing/2014/main" id="{727DC23A-D99E-4257-AD74-00392479CEF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39547" y="2297610"/>
            <a:ext cx="7352292" cy="4206875"/>
          </a:xfrm>
          <a:prstGeom prst="rect">
            <a:avLst/>
          </a:prstGeom>
          <a:ln>
            <a:noFill/>
          </a:ln>
          <a:effectLst>
            <a:softEdge rad="112500"/>
          </a:effectLst>
        </p:spPr>
      </p:pic>
    </p:spTree>
    <p:extLst>
      <p:ext uri="{BB962C8B-B14F-4D97-AF65-F5344CB8AC3E}">
        <p14:creationId xmlns:p14="http://schemas.microsoft.com/office/powerpoint/2010/main" val="42916984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C8A6E-83BD-4C10-93D5-08A2179E7E4F}"/>
              </a:ext>
            </a:extLst>
          </p:cNvPr>
          <p:cNvSpPr>
            <a:spLocks noGrp="1"/>
          </p:cNvSpPr>
          <p:nvPr>
            <p:ph type="title"/>
          </p:nvPr>
        </p:nvSpPr>
        <p:spPr/>
        <p:txBody>
          <a:bodyPr>
            <a:normAutofit/>
          </a:bodyPr>
          <a:lstStyle/>
          <a:p>
            <a:r>
              <a:rPr lang="en-IN" sz="3600" dirty="0"/>
              <a:t>Power distance- Low power &amp; High power</a:t>
            </a:r>
          </a:p>
        </p:txBody>
      </p:sp>
      <p:pic>
        <p:nvPicPr>
          <p:cNvPr id="5" name="Content Placeholder 4">
            <a:extLst>
              <a:ext uri="{FF2B5EF4-FFF2-40B4-BE49-F238E27FC236}">
                <a16:creationId xmlns:a16="http://schemas.microsoft.com/office/drawing/2014/main" id="{64C00393-F252-4A25-987C-8FBBCAA576EE}"/>
              </a:ext>
            </a:extLst>
          </p:cNvPr>
          <p:cNvPicPr>
            <a:picLocks noGrp="1" noChangeAspect="1"/>
          </p:cNvPicPr>
          <p:nvPr>
            <p:ph idx="1"/>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203325" y="2190662"/>
            <a:ext cx="9783763" cy="4138576"/>
          </a:xfrm>
          <a:prstGeom prst="rect">
            <a:avLst/>
          </a:prstGeom>
          <a:ln>
            <a:noFill/>
          </a:ln>
          <a:effectLst>
            <a:softEdge rad="112500"/>
          </a:effectLst>
        </p:spPr>
      </p:pic>
    </p:spTree>
    <p:extLst>
      <p:ext uri="{BB962C8B-B14F-4D97-AF65-F5344CB8AC3E}">
        <p14:creationId xmlns:p14="http://schemas.microsoft.com/office/powerpoint/2010/main" val="26714701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730A7-7822-4EEB-9A65-5F4DD8309690}"/>
              </a:ext>
            </a:extLst>
          </p:cNvPr>
          <p:cNvSpPr>
            <a:spLocks noGrp="1"/>
          </p:cNvSpPr>
          <p:nvPr>
            <p:ph type="title"/>
          </p:nvPr>
        </p:nvSpPr>
        <p:spPr/>
        <p:txBody>
          <a:bodyPr/>
          <a:lstStyle/>
          <a:p>
            <a:r>
              <a:rPr lang="en-IN" dirty="0"/>
              <a:t>Power distance- World map</a:t>
            </a:r>
          </a:p>
        </p:txBody>
      </p:sp>
      <p:pic>
        <p:nvPicPr>
          <p:cNvPr id="5" name="Content Placeholder 4">
            <a:extLst>
              <a:ext uri="{FF2B5EF4-FFF2-40B4-BE49-F238E27FC236}">
                <a16:creationId xmlns:a16="http://schemas.microsoft.com/office/drawing/2014/main" id="{C91EEB36-3F9C-4B2A-A565-D16A9D0A486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90546" y="2011680"/>
            <a:ext cx="9947082" cy="4691270"/>
          </a:xfrm>
        </p:spPr>
      </p:pic>
    </p:spTree>
    <p:extLst>
      <p:ext uri="{BB962C8B-B14F-4D97-AF65-F5344CB8AC3E}">
        <p14:creationId xmlns:p14="http://schemas.microsoft.com/office/powerpoint/2010/main" val="1115755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D129E-DC6E-4CBB-94EF-A69C2A8E38F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BCB5BDDC-DDB7-4A09-8983-D5EFD5B9ADD5}"/>
              </a:ext>
            </a:extLst>
          </p:cNvPr>
          <p:cNvSpPr>
            <a:spLocks noGrp="1"/>
          </p:cNvSpPr>
          <p:nvPr>
            <p:ph idx="1"/>
          </p:nvPr>
        </p:nvSpPr>
        <p:spPr/>
        <p:txBody>
          <a:bodyPr/>
          <a:lstStyle/>
          <a:p>
            <a:r>
              <a:rPr lang="en-IN" dirty="0"/>
              <a:t>The Joy Luck Club- Movie clip where Mr. Rich is being introduced to the lady’s parents. </a:t>
            </a:r>
          </a:p>
        </p:txBody>
      </p:sp>
    </p:spTree>
    <p:extLst>
      <p:ext uri="{BB962C8B-B14F-4D97-AF65-F5344CB8AC3E}">
        <p14:creationId xmlns:p14="http://schemas.microsoft.com/office/powerpoint/2010/main" val="3665969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039B1-AB3D-4A81-B305-3396DB677C94}"/>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A6C89B85-FB6D-43F3-A076-1984FF5C8CF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69405" y="2043485"/>
            <a:ext cx="8841002" cy="4700829"/>
          </a:xfrm>
        </p:spPr>
      </p:pic>
    </p:spTree>
    <p:extLst>
      <p:ext uri="{BB962C8B-B14F-4D97-AF65-F5344CB8AC3E}">
        <p14:creationId xmlns:p14="http://schemas.microsoft.com/office/powerpoint/2010/main" val="13550024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18237-C78D-42F5-8C80-A889953745EB}"/>
              </a:ext>
            </a:extLst>
          </p:cNvPr>
          <p:cNvSpPr>
            <a:spLocks noGrp="1"/>
          </p:cNvSpPr>
          <p:nvPr>
            <p:ph type="title"/>
          </p:nvPr>
        </p:nvSpPr>
        <p:spPr/>
        <p:txBody>
          <a:bodyPr/>
          <a:lstStyle/>
          <a:p>
            <a:r>
              <a:rPr lang="en-IN" dirty="0"/>
              <a:t>Example 1</a:t>
            </a:r>
          </a:p>
        </p:txBody>
      </p:sp>
      <p:sp>
        <p:nvSpPr>
          <p:cNvPr id="3" name="Content Placeholder 2">
            <a:extLst>
              <a:ext uri="{FF2B5EF4-FFF2-40B4-BE49-F238E27FC236}">
                <a16:creationId xmlns:a16="http://schemas.microsoft.com/office/drawing/2014/main" id="{28F55734-6765-4904-9EC1-059DB79B2E89}"/>
              </a:ext>
            </a:extLst>
          </p:cNvPr>
          <p:cNvSpPr>
            <a:spLocks noGrp="1"/>
          </p:cNvSpPr>
          <p:nvPr>
            <p:ph idx="1"/>
          </p:nvPr>
        </p:nvSpPr>
        <p:spPr/>
        <p:txBody>
          <a:bodyPr/>
          <a:lstStyle/>
          <a:p>
            <a:pPr marL="0" indent="0">
              <a:buNone/>
            </a:pPr>
            <a:r>
              <a:rPr lang="en-IN" i="1" dirty="0"/>
              <a:t>Linda Johnson, a senior marketing manager from New York is traveling to Paris, for a meeting with her French associates. During her flight, she is going through her notes and presentation for the last time before the big meeting tomorrow morning. Everything’s on point. She covered all the issues and is looking forward to exchanging ideas with her colleagues from overseas. </a:t>
            </a:r>
            <a:endParaRPr lang="en-IN" dirty="0"/>
          </a:p>
          <a:p>
            <a:pPr marL="0" indent="0">
              <a:buNone/>
            </a:pPr>
            <a:r>
              <a:rPr lang="en-IN" i="1" dirty="0"/>
              <a:t>Cut to the next day. It’s time for the big meeting. A little bit jet-lagged, but still eager to do business with her French colleagues, Linda enters the conference room. Claude Truffaut, her co-worker from Paris, welcomes her with a peck on the cheek. “What’s going on?” Linda thinks to herself. Did he misinterpret something she said in her email? </a:t>
            </a:r>
            <a:endParaRPr lang="en-IN" dirty="0"/>
          </a:p>
          <a:p>
            <a:endParaRPr lang="en-IN" dirty="0"/>
          </a:p>
        </p:txBody>
      </p:sp>
    </p:spTree>
    <p:extLst>
      <p:ext uri="{BB962C8B-B14F-4D97-AF65-F5344CB8AC3E}">
        <p14:creationId xmlns:p14="http://schemas.microsoft.com/office/powerpoint/2010/main" val="39270333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313DC-4D65-4D26-93D0-B2BBEA2757AB}"/>
              </a:ext>
            </a:extLst>
          </p:cNvPr>
          <p:cNvSpPr>
            <a:spLocks noGrp="1"/>
          </p:cNvSpPr>
          <p:nvPr>
            <p:ph type="title"/>
          </p:nvPr>
        </p:nvSpPr>
        <p:spPr/>
        <p:txBody>
          <a:bodyPr/>
          <a:lstStyle/>
          <a:p>
            <a:r>
              <a:rPr lang="en-IN" dirty="0"/>
              <a:t>Example 1</a:t>
            </a:r>
          </a:p>
        </p:txBody>
      </p:sp>
      <p:sp>
        <p:nvSpPr>
          <p:cNvPr id="3" name="Content Placeholder 2">
            <a:extLst>
              <a:ext uri="{FF2B5EF4-FFF2-40B4-BE49-F238E27FC236}">
                <a16:creationId xmlns:a16="http://schemas.microsoft.com/office/drawing/2014/main" id="{F5885072-93D9-4F20-94DD-E79B58E8EF9F}"/>
              </a:ext>
            </a:extLst>
          </p:cNvPr>
          <p:cNvSpPr>
            <a:spLocks noGrp="1"/>
          </p:cNvSpPr>
          <p:nvPr>
            <p:ph idx="1"/>
          </p:nvPr>
        </p:nvSpPr>
        <p:spPr/>
        <p:txBody>
          <a:bodyPr/>
          <a:lstStyle/>
          <a:p>
            <a:r>
              <a:rPr lang="en-IN" dirty="0"/>
              <a:t>Linda has nothing to worry about. Namely, kissing a business associate is an acceptable greeting in Paris, although it’s considered inappropriate in the U.S. </a:t>
            </a:r>
          </a:p>
          <a:p>
            <a:r>
              <a:rPr lang="en-IN" dirty="0"/>
              <a:t>All she had to do was prepare herself for a different culture, by reading a bit about French business people and their business etiquette. </a:t>
            </a:r>
          </a:p>
          <a:p>
            <a:r>
              <a:rPr lang="en-IN" dirty="0"/>
              <a:t>Needless to say, Claude should have done the same, so as not to startle his co-worker.</a:t>
            </a:r>
          </a:p>
        </p:txBody>
      </p:sp>
    </p:spTree>
    <p:extLst>
      <p:ext uri="{BB962C8B-B14F-4D97-AF65-F5344CB8AC3E}">
        <p14:creationId xmlns:p14="http://schemas.microsoft.com/office/powerpoint/2010/main" val="19498070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F3A98-6697-4A21-8106-F2FCA289E181}"/>
              </a:ext>
            </a:extLst>
          </p:cNvPr>
          <p:cNvSpPr>
            <a:spLocks noGrp="1"/>
          </p:cNvSpPr>
          <p:nvPr>
            <p:ph type="title"/>
          </p:nvPr>
        </p:nvSpPr>
        <p:spPr/>
        <p:txBody>
          <a:bodyPr/>
          <a:lstStyle/>
          <a:p>
            <a:r>
              <a:rPr lang="en-IN" dirty="0"/>
              <a:t>Example 2</a:t>
            </a:r>
          </a:p>
        </p:txBody>
      </p:sp>
      <p:sp>
        <p:nvSpPr>
          <p:cNvPr id="3" name="Content Placeholder 2">
            <a:extLst>
              <a:ext uri="{FF2B5EF4-FFF2-40B4-BE49-F238E27FC236}">
                <a16:creationId xmlns:a16="http://schemas.microsoft.com/office/drawing/2014/main" id="{C8113D16-26D9-49F3-AE2F-2ED6F52626D4}"/>
              </a:ext>
            </a:extLst>
          </p:cNvPr>
          <p:cNvSpPr>
            <a:spLocks noGrp="1"/>
          </p:cNvSpPr>
          <p:nvPr>
            <p:ph idx="1"/>
          </p:nvPr>
        </p:nvSpPr>
        <p:spPr/>
        <p:txBody>
          <a:bodyPr/>
          <a:lstStyle/>
          <a:p>
            <a:r>
              <a:rPr lang="en-IN" i="1" dirty="0"/>
              <a:t>Klaus Schmidt, a project manager at an IT company from Leipzig, is expecting a new addition to their team – Maria Silva, an IT engineer from Rio de Janeiro. Finally, Maria has arrived and Klaus has prepared a meet and greet for her. He invited all the colleagues from her future team, and they can’t wait to meet her. However, just as the meeting had started and Klaus began explaining the project to Maria, she interrupted him and took control of the meeting. Everyone apart from Klaus was flabbergasted by her behavior. Why was Klaus so cool and collected? </a:t>
            </a:r>
            <a:endParaRPr lang="en-IN" dirty="0"/>
          </a:p>
        </p:txBody>
      </p:sp>
    </p:spTree>
    <p:extLst>
      <p:ext uri="{BB962C8B-B14F-4D97-AF65-F5344CB8AC3E}">
        <p14:creationId xmlns:p14="http://schemas.microsoft.com/office/powerpoint/2010/main" val="26959818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12A2E-8D0F-4E96-A639-E2C2CF484E7B}"/>
              </a:ext>
            </a:extLst>
          </p:cNvPr>
          <p:cNvSpPr>
            <a:spLocks noGrp="1"/>
          </p:cNvSpPr>
          <p:nvPr>
            <p:ph type="title"/>
          </p:nvPr>
        </p:nvSpPr>
        <p:spPr/>
        <p:txBody>
          <a:bodyPr/>
          <a:lstStyle/>
          <a:p>
            <a:r>
              <a:rPr lang="en-IN" dirty="0"/>
              <a:t>Example 2</a:t>
            </a:r>
          </a:p>
        </p:txBody>
      </p:sp>
      <p:sp>
        <p:nvSpPr>
          <p:cNvPr id="3" name="Content Placeholder 2">
            <a:extLst>
              <a:ext uri="{FF2B5EF4-FFF2-40B4-BE49-F238E27FC236}">
                <a16:creationId xmlns:a16="http://schemas.microsoft.com/office/drawing/2014/main" id="{2E00CD93-8150-49A2-99E6-A8C8C0756F73}"/>
              </a:ext>
            </a:extLst>
          </p:cNvPr>
          <p:cNvSpPr>
            <a:spLocks noGrp="1"/>
          </p:cNvSpPr>
          <p:nvPr>
            <p:ph idx="1"/>
          </p:nvPr>
        </p:nvSpPr>
        <p:spPr/>
        <p:txBody>
          <a:bodyPr/>
          <a:lstStyle/>
          <a:p>
            <a:r>
              <a:rPr lang="en-IN" dirty="0"/>
              <a:t>He has done some research about business etiquette in Brazil and knows that Brazilians are at ease with overlapping conversations and interruptions. As a matter of fact, they see these interruptions as signs of engagement</a:t>
            </a:r>
          </a:p>
        </p:txBody>
      </p:sp>
    </p:spTree>
    <p:extLst>
      <p:ext uri="{BB962C8B-B14F-4D97-AF65-F5344CB8AC3E}">
        <p14:creationId xmlns:p14="http://schemas.microsoft.com/office/powerpoint/2010/main" val="16795956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4">
            <a:extLst>
              <a:ext uri="{FF2B5EF4-FFF2-40B4-BE49-F238E27FC236}">
                <a16:creationId xmlns:a16="http://schemas.microsoft.com/office/drawing/2014/main" id="{2AFEE5BB-9D7B-4E77-8127-6C5DA57021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2496044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DA0F9-4729-4822-9647-E95656BCE67B}"/>
              </a:ext>
            </a:extLst>
          </p:cNvPr>
          <p:cNvSpPr>
            <a:spLocks noGrp="1"/>
          </p:cNvSpPr>
          <p:nvPr>
            <p:ph type="title"/>
          </p:nvPr>
        </p:nvSpPr>
        <p:spPr/>
        <p:txBody>
          <a:bodyPr>
            <a:normAutofit fontScale="90000"/>
          </a:bodyPr>
          <a:lstStyle/>
          <a:p>
            <a:r>
              <a:rPr lang="en-IN" dirty="0"/>
              <a:t>What is cross-cultural communication in the workplace?</a:t>
            </a:r>
            <a:br>
              <a:rPr lang="en-IN" dirty="0"/>
            </a:br>
            <a:endParaRPr lang="en-IN" dirty="0"/>
          </a:p>
        </p:txBody>
      </p:sp>
      <p:sp>
        <p:nvSpPr>
          <p:cNvPr id="3" name="Content Placeholder 2">
            <a:extLst>
              <a:ext uri="{FF2B5EF4-FFF2-40B4-BE49-F238E27FC236}">
                <a16:creationId xmlns:a16="http://schemas.microsoft.com/office/drawing/2014/main" id="{FAF37492-C0E2-4867-9323-090FB809230D}"/>
              </a:ext>
            </a:extLst>
          </p:cNvPr>
          <p:cNvSpPr>
            <a:spLocks noGrp="1"/>
          </p:cNvSpPr>
          <p:nvPr>
            <p:ph idx="1"/>
          </p:nvPr>
        </p:nvSpPr>
        <p:spPr/>
        <p:txBody>
          <a:bodyPr>
            <a:normAutofit lnSpcReduction="10000"/>
          </a:bodyPr>
          <a:lstStyle/>
          <a:p>
            <a:r>
              <a:rPr lang="en-IN" dirty="0"/>
              <a:t>Cross-cultural communication in the workplace deals with understanding different business customs, beliefs, and communication strategies. </a:t>
            </a:r>
          </a:p>
          <a:p>
            <a:r>
              <a:rPr lang="en-IN" dirty="0"/>
              <a:t>It occurs when people from different cultural backgrounds communicate with each other.</a:t>
            </a:r>
          </a:p>
          <a:p>
            <a:r>
              <a:rPr lang="en-IN" dirty="0"/>
              <a:t> Since we live in the age of globalization, it is only natural that employers are not exclusively confined to hiring people in their close proximity.</a:t>
            </a:r>
          </a:p>
          <a:p>
            <a:r>
              <a:rPr lang="en-IN" dirty="0"/>
              <a:t>As more and more people are working remotely, there are plenty of opportunities to work for companies from all around the world. </a:t>
            </a:r>
          </a:p>
          <a:p>
            <a:r>
              <a:rPr lang="en-IN" dirty="0"/>
              <a:t>When doing so, we should keep in mind that there are some cultural barriers to effective team communication. </a:t>
            </a:r>
          </a:p>
          <a:p>
            <a:r>
              <a:rPr lang="en-IN" dirty="0"/>
              <a:t>Precisely that is why we need a better understanding of cross-cultural communication</a:t>
            </a:r>
          </a:p>
        </p:txBody>
      </p:sp>
    </p:spTree>
    <p:extLst>
      <p:ext uri="{BB962C8B-B14F-4D97-AF65-F5344CB8AC3E}">
        <p14:creationId xmlns:p14="http://schemas.microsoft.com/office/powerpoint/2010/main" val="27213839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919A9E-0454-424A-B09D-71372492C3EC}"/>
              </a:ext>
            </a:extLst>
          </p:cNvPr>
          <p:cNvSpPr>
            <a:spLocks noGrp="1"/>
          </p:cNvSpPr>
          <p:nvPr>
            <p:ph type="title"/>
          </p:nvPr>
        </p:nvSpPr>
        <p:spPr/>
        <p:txBody>
          <a:bodyPr>
            <a:normAutofit fontScale="90000"/>
          </a:bodyPr>
          <a:lstStyle/>
          <a:p>
            <a:r>
              <a:rPr lang="en-IN" dirty="0"/>
              <a:t>What are the basic elements of cross-cultural communication?</a:t>
            </a:r>
            <a:br>
              <a:rPr lang="en-IN" dirty="0"/>
            </a:br>
            <a:endParaRPr lang="en-IN" dirty="0"/>
          </a:p>
        </p:txBody>
      </p:sp>
      <p:sp>
        <p:nvSpPr>
          <p:cNvPr id="3" name="Content Placeholder 2">
            <a:extLst>
              <a:ext uri="{FF2B5EF4-FFF2-40B4-BE49-F238E27FC236}">
                <a16:creationId xmlns:a16="http://schemas.microsoft.com/office/drawing/2014/main" id="{926F7AB2-8B8D-4EAC-BA28-5830CDE75896}"/>
              </a:ext>
            </a:extLst>
          </p:cNvPr>
          <p:cNvSpPr>
            <a:spLocks noGrp="1"/>
          </p:cNvSpPr>
          <p:nvPr>
            <p:ph idx="1"/>
          </p:nvPr>
        </p:nvSpPr>
        <p:spPr/>
        <p:txBody>
          <a:bodyPr/>
          <a:lstStyle/>
          <a:p>
            <a:r>
              <a:rPr lang="en-IN" dirty="0"/>
              <a:t>Awareness</a:t>
            </a:r>
          </a:p>
          <a:p>
            <a:r>
              <a:rPr lang="en-IN" dirty="0"/>
              <a:t>Preparation</a:t>
            </a:r>
          </a:p>
          <a:p>
            <a:r>
              <a:rPr lang="en-IN" dirty="0"/>
              <a:t>Language</a:t>
            </a:r>
          </a:p>
          <a:p>
            <a:r>
              <a:rPr lang="en-IN" dirty="0"/>
              <a:t>Humour</a:t>
            </a:r>
          </a:p>
          <a:p>
            <a:r>
              <a:rPr lang="en-IN" dirty="0"/>
              <a:t>Openness</a:t>
            </a:r>
          </a:p>
          <a:p>
            <a:pPr marL="0" indent="0">
              <a:buNone/>
            </a:pPr>
            <a:endParaRPr lang="en-IN" dirty="0"/>
          </a:p>
        </p:txBody>
      </p:sp>
    </p:spTree>
    <p:extLst>
      <p:ext uri="{BB962C8B-B14F-4D97-AF65-F5344CB8AC3E}">
        <p14:creationId xmlns:p14="http://schemas.microsoft.com/office/powerpoint/2010/main" val="25687391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64A99-963A-423F-B400-FF980C340A9C}"/>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634D2033-3313-490E-9BDB-846AE623F33D}"/>
              </a:ext>
            </a:extLst>
          </p:cNvPr>
          <p:cNvSpPr>
            <a:spLocks noGrp="1"/>
          </p:cNvSpPr>
          <p:nvPr>
            <p:ph idx="1"/>
          </p:nvPr>
        </p:nvSpPr>
        <p:spPr/>
        <p:txBody>
          <a:bodyPr/>
          <a:lstStyle/>
          <a:p>
            <a:endParaRPr lang="en-IN"/>
          </a:p>
        </p:txBody>
      </p:sp>
    </p:spTree>
    <p:extLst>
      <p:ext uri="{BB962C8B-B14F-4D97-AF65-F5344CB8AC3E}">
        <p14:creationId xmlns:p14="http://schemas.microsoft.com/office/powerpoint/2010/main" val="5582101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FA269-09B9-40D4-A7C8-953778D5173D}"/>
              </a:ext>
            </a:extLst>
          </p:cNvPr>
          <p:cNvSpPr>
            <a:spLocks noGrp="1"/>
          </p:cNvSpPr>
          <p:nvPr>
            <p:ph type="title"/>
          </p:nvPr>
        </p:nvSpPr>
        <p:spPr/>
        <p:txBody>
          <a:bodyPr/>
          <a:lstStyle/>
          <a:p>
            <a:r>
              <a:rPr lang="en-IN" dirty="0"/>
              <a:t>Cross cultural communication</a:t>
            </a:r>
          </a:p>
        </p:txBody>
      </p:sp>
      <p:sp>
        <p:nvSpPr>
          <p:cNvPr id="3" name="Content Placeholder 2">
            <a:extLst>
              <a:ext uri="{FF2B5EF4-FFF2-40B4-BE49-F238E27FC236}">
                <a16:creationId xmlns:a16="http://schemas.microsoft.com/office/drawing/2014/main" id="{E2D8C836-008A-4185-942E-F8F0C7D5D2F7}"/>
              </a:ext>
            </a:extLst>
          </p:cNvPr>
          <p:cNvSpPr>
            <a:spLocks noGrp="1"/>
          </p:cNvSpPr>
          <p:nvPr>
            <p:ph idx="1"/>
          </p:nvPr>
        </p:nvSpPr>
        <p:spPr/>
        <p:txBody>
          <a:bodyPr/>
          <a:lstStyle/>
          <a:p>
            <a:r>
              <a:rPr lang="en-IN" dirty="0"/>
              <a:t>“</a:t>
            </a:r>
            <a:r>
              <a:rPr lang="en-IN" i="1" dirty="0"/>
              <a:t>On a planet of 8 billion people and countless sub-cultures, there’s no one correct way to communicate cross-culturally, but human beings are wired to respond to genuine bids for connection.</a:t>
            </a:r>
            <a:r>
              <a:rPr lang="en-IN" dirty="0"/>
              <a:t>“- Sara Murdoch</a:t>
            </a:r>
          </a:p>
          <a:p>
            <a:endParaRPr lang="en-IN" dirty="0"/>
          </a:p>
          <a:p>
            <a:r>
              <a:rPr lang="en-IN" dirty="0"/>
              <a:t>The ability to communicate effectively and appropriately in various cultural contexts</a:t>
            </a:r>
          </a:p>
        </p:txBody>
      </p:sp>
    </p:spTree>
    <p:extLst>
      <p:ext uri="{BB962C8B-B14F-4D97-AF65-F5344CB8AC3E}">
        <p14:creationId xmlns:p14="http://schemas.microsoft.com/office/powerpoint/2010/main" val="10105847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9CB22-106D-41AC-A0B2-FBBD68C455C9}"/>
              </a:ext>
            </a:extLst>
          </p:cNvPr>
          <p:cNvSpPr>
            <a:spLocks noGrp="1"/>
          </p:cNvSpPr>
          <p:nvPr>
            <p:ph type="title"/>
          </p:nvPr>
        </p:nvSpPr>
        <p:spPr/>
        <p:txBody>
          <a:bodyPr/>
          <a:lstStyle/>
          <a:p>
            <a:r>
              <a:rPr lang="en-IN" dirty="0"/>
              <a:t>Culture and identity</a:t>
            </a:r>
          </a:p>
        </p:txBody>
      </p:sp>
      <p:pic>
        <p:nvPicPr>
          <p:cNvPr id="5" name="Content Placeholder 4">
            <a:extLst>
              <a:ext uri="{FF2B5EF4-FFF2-40B4-BE49-F238E27FC236}">
                <a16:creationId xmlns:a16="http://schemas.microsoft.com/office/drawing/2014/main" id="{5FF59FAD-9045-437B-9751-95626E84FD36}"/>
              </a:ext>
            </a:extLst>
          </p:cNvPr>
          <p:cNvPicPr>
            <a:picLocks noGrp="1" noChangeAspect="1"/>
          </p:cNvPicPr>
          <p:nvPr>
            <p:ph idx="1"/>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634362" y="2366949"/>
            <a:ext cx="8921194" cy="4206875"/>
          </a:xfrm>
        </p:spPr>
      </p:pic>
    </p:spTree>
    <p:extLst>
      <p:ext uri="{BB962C8B-B14F-4D97-AF65-F5344CB8AC3E}">
        <p14:creationId xmlns:p14="http://schemas.microsoft.com/office/powerpoint/2010/main" val="3012246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DAF62-70A6-45F0-9C15-A2518F385959}"/>
              </a:ext>
            </a:extLst>
          </p:cNvPr>
          <p:cNvSpPr>
            <a:spLocks noGrp="1"/>
          </p:cNvSpPr>
          <p:nvPr>
            <p:ph type="title"/>
          </p:nvPr>
        </p:nvSpPr>
        <p:spPr/>
        <p:txBody>
          <a:bodyPr/>
          <a:lstStyle/>
          <a:p>
            <a:r>
              <a:rPr lang="en-IN" dirty="0"/>
              <a:t>Challenge- 1</a:t>
            </a:r>
          </a:p>
        </p:txBody>
      </p:sp>
      <p:pic>
        <p:nvPicPr>
          <p:cNvPr id="5" name="Content Placeholder 4">
            <a:extLst>
              <a:ext uri="{FF2B5EF4-FFF2-40B4-BE49-F238E27FC236}">
                <a16:creationId xmlns:a16="http://schemas.microsoft.com/office/drawing/2014/main" id="{F306D3D6-31F2-44B0-A2F7-CB2D95B960F3}"/>
              </a:ext>
            </a:extLst>
          </p:cNvPr>
          <p:cNvPicPr>
            <a:picLocks noGrp="1" noChangeAspect="1"/>
          </p:cNvPicPr>
          <p:nvPr>
            <p:ph idx="1"/>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203325" y="2067321"/>
            <a:ext cx="9783763" cy="409495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6095472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43C41-0887-4D73-A546-7CB52DB31870}"/>
              </a:ext>
            </a:extLst>
          </p:cNvPr>
          <p:cNvSpPr>
            <a:spLocks noGrp="1"/>
          </p:cNvSpPr>
          <p:nvPr>
            <p:ph type="title"/>
          </p:nvPr>
        </p:nvSpPr>
        <p:spPr/>
        <p:txBody>
          <a:bodyPr/>
          <a:lstStyle/>
          <a:p>
            <a:r>
              <a:rPr lang="en-IN" dirty="0"/>
              <a:t>Challenge-2</a:t>
            </a:r>
          </a:p>
        </p:txBody>
      </p:sp>
      <p:sp>
        <p:nvSpPr>
          <p:cNvPr id="3" name="Content Placeholder 2">
            <a:extLst>
              <a:ext uri="{FF2B5EF4-FFF2-40B4-BE49-F238E27FC236}">
                <a16:creationId xmlns:a16="http://schemas.microsoft.com/office/drawing/2014/main" id="{1EFA7308-F153-40B4-A38D-8F878025F187}"/>
              </a:ext>
            </a:extLst>
          </p:cNvPr>
          <p:cNvSpPr>
            <a:spLocks noGrp="1"/>
          </p:cNvSpPr>
          <p:nvPr>
            <p:ph idx="1"/>
          </p:nvPr>
        </p:nvSpPr>
        <p:spPr>
          <a:xfrm>
            <a:off x="1202919" y="2019632"/>
            <a:ext cx="9784080" cy="4206240"/>
          </a:xfrm>
        </p:spPr>
        <p:txBody>
          <a:bodyPr/>
          <a:lstStyle/>
          <a:p>
            <a:r>
              <a:rPr lang="en-IN" sz="3600" b="1" dirty="0" err="1"/>
              <a:t>Ethnocentricism</a:t>
            </a:r>
            <a:r>
              <a:rPr lang="en-IN" sz="3600" b="1" dirty="0"/>
              <a:t>-</a:t>
            </a:r>
          </a:p>
          <a:p>
            <a:r>
              <a:rPr lang="en-IN" dirty="0"/>
              <a:t>Our tendency to view our culture as superior to other cultures</a:t>
            </a:r>
          </a:p>
          <a:p>
            <a:r>
              <a:rPr lang="en-IN" dirty="0"/>
              <a:t>Geographical boundaries are porous- ethnocentric attitudes impair communication</a:t>
            </a:r>
          </a:p>
          <a:p>
            <a:r>
              <a:rPr lang="en-IN" dirty="0"/>
              <a:t>Conscious attempts to understand various cultures- need of the day</a:t>
            </a:r>
          </a:p>
        </p:txBody>
      </p:sp>
    </p:spTree>
    <p:extLst>
      <p:ext uri="{BB962C8B-B14F-4D97-AF65-F5344CB8AC3E}">
        <p14:creationId xmlns:p14="http://schemas.microsoft.com/office/powerpoint/2010/main" val="34726362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15F4A-C85F-4694-AF93-7EC1CAE7677E}"/>
              </a:ext>
            </a:extLst>
          </p:cNvPr>
          <p:cNvSpPr>
            <a:spLocks noGrp="1"/>
          </p:cNvSpPr>
          <p:nvPr>
            <p:ph type="title"/>
          </p:nvPr>
        </p:nvSpPr>
        <p:spPr/>
        <p:txBody>
          <a:bodyPr>
            <a:normAutofit/>
          </a:bodyPr>
          <a:lstStyle/>
          <a:p>
            <a:r>
              <a:rPr lang="en-IN" sz="3200" b="1" dirty="0"/>
              <a:t>Low context and High context cultures</a:t>
            </a:r>
          </a:p>
        </p:txBody>
      </p:sp>
      <p:pic>
        <p:nvPicPr>
          <p:cNvPr id="5" name="Content Placeholder 4">
            <a:extLst>
              <a:ext uri="{FF2B5EF4-FFF2-40B4-BE49-F238E27FC236}">
                <a16:creationId xmlns:a16="http://schemas.microsoft.com/office/drawing/2014/main" id="{CAFB97F8-3A41-4482-9ECF-9AD9142599D5}"/>
              </a:ext>
            </a:extLst>
          </p:cNvPr>
          <p:cNvPicPr>
            <a:picLocks noGrp="1" noChangeAspect="1"/>
          </p:cNvPicPr>
          <p:nvPr>
            <p:ph idx="1"/>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203325" y="2162755"/>
            <a:ext cx="9783763" cy="411082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2903874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6F4B4-4796-41E2-9CE8-B5E12E77DB7D}"/>
              </a:ext>
            </a:extLst>
          </p:cNvPr>
          <p:cNvSpPr>
            <a:spLocks noGrp="1"/>
          </p:cNvSpPr>
          <p:nvPr>
            <p:ph type="title"/>
          </p:nvPr>
        </p:nvSpPr>
        <p:spPr>
          <a:xfrm>
            <a:off x="453224" y="284176"/>
            <a:ext cx="10533775" cy="1508760"/>
          </a:xfrm>
        </p:spPr>
        <p:txBody>
          <a:bodyPr>
            <a:normAutofit/>
          </a:bodyPr>
          <a:lstStyle/>
          <a:p>
            <a:r>
              <a:rPr lang="en-IN" sz="3600" b="1" dirty="0"/>
              <a:t>6 Dimensions of cultural communication</a:t>
            </a:r>
          </a:p>
        </p:txBody>
      </p:sp>
      <p:pic>
        <p:nvPicPr>
          <p:cNvPr id="5" name="Content Placeholder 4">
            <a:extLst>
              <a:ext uri="{FF2B5EF4-FFF2-40B4-BE49-F238E27FC236}">
                <a16:creationId xmlns:a16="http://schemas.microsoft.com/office/drawing/2014/main" id="{6DF23D1E-5A6F-4E06-AE35-0D875302AC03}"/>
              </a:ext>
            </a:extLst>
          </p:cNvPr>
          <p:cNvPicPr>
            <a:picLocks noGrp="1" noChangeAspect="1"/>
          </p:cNvPicPr>
          <p:nvPr>
            <p:ph idx="1"/>
          </p:nvPr>
        </p:nvPicPr>
        <p:blipFill>
          <a:blip r:embed="rId2">
            <a:extLst>
              <a:ext uri="{BEBA8EAE-BF5A-486C-A8C5-ECC9F3942E4B}">
                <a14:imgProps xmlns:a14="http://schemas.microsoft.com/office/drawing/2010/main">
                  <a14:imgLayer r:embed="rId3">
                    <a14:imgEffect>
                      <a14:colorTemperature colorTemp="8800"/>
                    </a14:imgEffect>
                  </a14:imgLayer>
                </a14:imgProps>
              </a:ext>
              <a:ext uri="{28A0092B-C50C-407E-A947-70E740481C1C}">
                <a14:useLocalDpi xmlns:a14="http://schemas.microsoft.com/office/drawing/2010/main" val="0"/>
              </a:ext>
            </a:extLst>
          </a:blip>
          <a:stretch>
            <a:fillRect/>
          </a:stretch>
        </p:blipFill>
        <p:spPr>
          <a:xfrm>
            <a:off x="1203325" y="2187610"/>
            <a:ext cx="9783763" cy="4523291"/>
          </a:xfrm>
          <a:prstGeom prst="rect">
            <a:avLst/>
          </a:prstGeom>
          <a:ln>
            <a:noFill/>
          </a:ln>
          <a:effectLst>
            <a:softEdge rad="112500"/>
          </a:effectLst>
        </p:spPr>
      </p:pic>
    </p:spTree>
    <p:extLst>
      <p:ext uri="{BB962C8B-B14F-4D97-AF65-F5344CB8AC3E}">
        <p14:creationId xmlns:p14="http://schemas.microsoft.com/office/powerpoint/2010/main" val="5464582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54C2D-853D-42EF-AB7E-71507A401A95}"/>
              </a:ext>
            </a:extLst>
          </p:cNvPr>
          <p:cNvSpPr>
            <a:spLocks noGrp="1"/>
          </p:cNvSpPr>
          <p:nvPr>
            <p:ph type="title"/>
          </p:nvPr>
        </p:nvSpPr>
        <p:spPr>
          <a:xfrm>
            <a:off x="437322" y="284176"/>
            <a:ext cx="11314706" cy="1508760"/>
          </a:xfrm>
        </p:spPr>
        <p:txBody>
          <a:bodyPr/>
          <a:lstStyle/>
          <a:p>
            <a:r>
              <a:rPr lang="en-IN" b="1" dirty="0"/>
              <a:t>Dimensions of cultural communication</a:t>
            </a:r>
            <a:endParaRPr lang="en-IN" dirty="0"/>
          </a:p>
        </p:txBody>
      </p:sp>
      <p:pic>
        <p:nvPicPr>
          <p:cNvPr id="5" name="Content Placeholder 4">
            <a:extLst>
              <a:ext uri="{FF2B5EF4-FFF2-40B4-BE49-F238E27FC236}">
                <a16:creationId xmlns:a16="http://schemas.microsoft.com/office/drawing/2014/main" id="{06846CA0-960D-4ED5-A148-1EC24625667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5902" y="2154486"/>
            <a:ext cx="9361244" cy="4206875"/>
          </a:xfrm>
          <a:prstGeom prst="rect">
            <a:avLst/>
          </a:prstGeom>
          <a:ln>
            <a:noFill/>
          </a:ln>
          <a:effectLst>
            <a:softEdge rad="112500"/>
          </a:effectLst>
        </p:spPr>
      </p:pic>
    </p:spTree>
    <p:extLst>
      <p:ext uri="{BB962C8B-B14F-4D97-AF65-F5344CB8AC3E}">
        <p14:creationId xmlns:p14="http://schemas.microsoft.com/office/powerpoint/2010/main" val="23159948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docProps/app.xml><?xml version="1.0" encoding="utf-8"?>
<Properties xmlns="http://schemas.openxmlformats.org/officeDocument/2006/extended-properties" xmlns:vt="http://schemas.openxmlformats.org/officeDocument/2006/docPropsVTypes">
  <Template>Banded</Template>
  <TotalTime>1311</TotalTime>
  <Words>667</Words>
  <Application>Microsoft Office PowerPoint</Application>
  <PresentationFormat>Widescreen</PresentationFormat>
  <Paragraphs>46</Paragraphs>
  <Slides>22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Corbel</vt:lpstr>
      <vt:lpstr>Wingdings</vt:lpstr>
      <vt:lpstr>Banded</vt:lpstr>
      <vt:lpstr>Cross cultural communication</vt:lpstr>
      <vt:lpstr>PowerPoint Presentation</vt:lpstr>
      <vt:lpstr>Cross cultural communication</vt:lpstr>
      <vt:lpstr>Culture and identity</vt:lpstr>
      <vt:lpstr>Challenge- 1</vt:lpstr>
      <vt:lpstr>Challenge-2</vt:lpstr>
      <vt:lpstr>Low context and High context cultures</vt:lpstr>
      <vt:lpstr>6 Dimensions of cultural communication</vt:lpstr>
      <vt:lpstr>Dimensions of cultural communication</vt:lpstr>
      <vt:lpstr>Collectivism and Individualism </vt:lpstr>
      <vt:lpstr>Collectivism and Individualism world map</vt:lpstr>
      <vt:lpstr>Power distance- Low power &amp; High power</vt:lpstr>
      <vt:lpstr>Power distance- World map</vt:lpstr>
      <vt:lpstr>PowerPoint Presentation</vt:lpstr>
      <vt:lpstr>PowerPoint Presentation</vt:lpstr>
      <vt:lpstr>Example 1</vt:lpstr>
      <vt:lpstr>Example 1</vt:lpstr>
      <vt:lpstr>Example 2</vt:lpstr>
      <vt:lpstr>Example 2</vt:lpstr>
      <vt:lpstr>What is cross-cultural communication in the workplace? </vt:lpstr>
      <vt:lpstr>What are the basic elements of cross-cultural communication?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Cross cultural communication</dc:title>
  <dc:creator>Karthika VK</dc:creator>
  <cp:lastModifiedBy>Karthika VK</cp:lastModifiedBy>
  <cp:revision>11</cp:revision>
  <dcterms:created xsi:type="dcterms:W3CDTF">2022-02-05T03:45:37Z</dcterms:created>
  <dcterms:modified xsi:type="dcterms:W3CDTF">2022-02-06T01:36:54Z</dcterms:modified>
</cp:coreProperties>
</file>

<file path=docProps/thumbnail.jpeg>
</file>